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44213AF-26F6-41FA-8D85-E2C5388D6E58}" type="datetimeFigureOut">
              <a:rPr lang="en-US" smtClean="0"/>
              <a:pPr/>
              <a:t>9/11/2012</a:t>
            </a:fld>
            <a:endParaRPr lang="en-US" dirty="0">
              <a:solidFill>
                <a:srgbClr val="FFFFF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kumimoji="0" lang="en-US">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BBC35B-A44B-4119-B8DA-DE9E3DFADA20}" type="slidenum">
              <a:rPr kumimoji="0" lang="en-US" smtClean="0"/>
              <a:pPr/>
              <a:t>‹#›</a:t>
            </a:fld>
            <a:endParaRPr kumimoji="0"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9/11/2012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9/11/2012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9/11/2012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9/11/2012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4213AF-26F6-41FA-8D85-E2C5388D6E58}" type="datetimeFigureOut">
              <a:rPr lang="en-US" smtClean="0"/>
              <a:pPr/>
              <a:t>9/11/2012</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44213AF-26F6-41FA-8D85-E2C5388D6E58}" type="datetimeFigureOut">
              <a:rPr lang="en-US" smtClean="0"/>
              <a:pPr/>
              <a:t>9/11/2012</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44213AF-26F6-41FA-8D85-E2C5388D6E58}" type="datetimeFigureOut">
              <a:rPr lang="en-US" smtClean="0"/>
              <a:pPr/>
              <a:t>9/11/2012</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44213AF-26F6-41FA-8D85-E2C5388D6E58}" type="datetimeFigureOut">
              <a:rPr lang="en-US" smtClean="0"/>
              <a:pPr/>
              <a:t>9/11/2012</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44213AF-26F6-41FA-8D85-E2C5388D6E58}" type="datetimeFigureOut">
              <a:rPr lang="en-US" smtClean="0"/>
              <a:pPr/>
              <a:t>9/11/2012</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44213AF-26F6-41FA-8D85-E2C5388D6E58}" type="datetimeFigureOut">
              <a:rPr lang="en-US" smtClean="0"/>
              <a:pPr/>
              <a:t>9/11/2012</a:t>
            </a:fld>
            <a:endParaRPr lang="en-US">
              <a:solidFill>
                <a:schemeClr val="tx1"/>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BBC35B-A44B-4119-B8DA-DE9E3DFADA20}" type="slidenum">
              <a:rPr kumimoji="0" lang="en-US" smtClean="0"/>
              <a:pPr/>
              <a:t>‹#›</a:t>
            </a:fld>
            <a:endParaRPr kumimoji="0" lang="en-US">
              <a:solidFill>
                <a:schemeClr val="tx1"/>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44213AF-26F6-41FA-8D85-E2C5388D6E58}" type="datetimeFigureOut">
              <a:rPr lang="en-US" smtClean="0"/>
              <a:pPr/>
              <a:t>9/11/2012</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GB" sz="4800" dirty="0" smtClean="0"/>
              <a:t/>
            </a:r>
            <a:br>
              <a:rPr lang="en-GB" sz="4800" dirty="0" smtClean="0"/>
            </a:br>
            <a:r>
              <a:rPr lang="en-GB" sz="4800" dirty="0" smtClean="0"/>
              <a:t/>
            </a:r>
            <a:br>
              <a:rPr lang="en-GB" sz="4800" dirty="0" smtClean="0"/>
            </a:br>
            <a:r>
              <a:rPr lang="en-GB" sz="4800" dirty="0" smtClean="0"/>
              <a:t/>
            </a:r>
            <a:br>
              <a:rPr lang="en-GB" sz="4800" dirty="0" smtClean="0"/>
            </a:br>
            <a:r>
              <a:rPr lang="en-GB" sz="4800" dirty="0" smtClean="0"/>
              <a:t/>
            </a:r>
            <a:br>
              <a:rPr lang="en-GB" sz="4800" dirty="0" smtClean="0"/>
            </a:br>
            <a:r>
              <a:rPr lang="en-GB" sz="4800" dirty="0" smtClean="0"/>
              <a:t/>
            </a:r>
            <a:br>
              <a:rPr lang="en-GB" sz="4800" dirty="0" smtClean="0"/>
            </a:br>
            <a:r>
              <a:rPr lang="en-GB" sz="4800" dirty="0" smtClean="0"/>
              <a:t/>
            </a:r>
            <a:br>
              <a:rPr lang="en-GB" sz="4800" dirty="0" smtClean="0"/>
            </a:br>
            <a:r>
              <a:rPr lang="en-GB" sz="4800" dirty="0" smtClean="0">
                <a:solidFill>
                  <a:schemeClr val="tx2">
                    <a:lumMod val="10000"/>
                  </a:schemeClr>
                </a:solidFill>
              </a:rPr>
              <a:t>THE WHISPERED PRAYERS OF THE OBEDIENT (MUNAJAT AL-MUTT’IIN</a:t>
            </a:r>
            <a:br>
              <a:rPr lang="en-GB" sz="4800" dirty="0" smtClean="0">
                <a:solidFill>
                  <a:schemeClr val="tx2">
                    <a:lumMod val="10000"/>
                  </a:schemeClr>
                </a:solidFill>
              </a:rPr>
            </a:br>
            <a:r>
              <a:rPr lang="en-GB" sz="2000" dirty="0" smtClean="0">
                <a:solidFill>
                  <a:schemeClr val="tx2">
                    <a:lumMod val="10000"/>
                  </a:schemeClr>
                </a:solidFill>
              </a:rPr>
              <a:t>From the 14 whispered prayers of Imam </a:t>
            </a:r>
            <a:r>
              <a:rPr lang="en-GB" sz="2000" dirty="0" err="1" smtClean="0">
                <a:solidFill>
                  <a:schemeClr val="tx2">
                    <a:lumMod val="10000"/>
                  </a:schemeClr>
                </a:solidFill>
              </a:rPr>
              <a:t>Zaynul-Abedin</a:t>
            </a:r>
            <a:r>
              <a:rPr lang="en-GB" sz="2000" dirty="0" smtClean="0">
                <a:solidFill>
                  <a:schemeClr val="tx2">
                    <a:lumMod val="10000"/>
                  </a:schemeClr>
                </a:solidFill>
              </a:rPr>
              <a:t> </a:t>
            </a:r>
            <a:r>
              <a:rPr lang="en-GB" sz="2000" dirty="0" err="1" smtClean="0">
                <a:solidFill>
                  <a:schemeClr val="tx2">
                    <a:lumMod val="10000"/>
                  </a:schemeClr>
                </a:solidFill>
              </a:rPr>
              <a:t>a.s</a:t>
            </a:r>
            <a:r>
              <a:rPr lang="en-GB" sz="4800" dirty="0" smtClean="0">
                <a:solidFill>
                  <a:schemeClr val="tx2">
                    <a:lumMod val="10000"/>
                  </a:schemeClr>
                </a:solidFill>
              </a:rPr>
              <a:t/>
            </a:r>
            <a:br>
              <a:rPr lang="en-GB" sz="4800" dirty="0" smtClean="0">
                <a:solidFill>
                  <a:schemeClr val="tx2">
                    <a:lumMod val="10000"/>
                  </a:schemeClr>
                </a:solidFill>
              </a:rPr>
            </a:br>
            <a:r>
              <a:rPr lang="en-GB" sz="4800" dirty="0" smtClean="0">
                <a:solidFill>
                  <a:schemeClr val="accent2">
                    <a:lumMod val="75000"/>
                  </a:schemeClr>
                </a:solidFill>
              </a:rPr>
              <a:t>By Dr. Mohamed </a:t>
            </a:r>
            <a:r>
              <a:rPr lang="en-GB" sz="4800" dirty="0" err="1" smtClean="0">
                <a:solidFill>
                  <a:schemeClr val="accent2">
                    <a:lumMod val="75000"/>
                  </a:schemeClr>
                </a:solidFill>
              </a:rPr>
              <a:t>Shomali</a:t>
            </a:r>
            <a:endParaRPr lang="en-GB" sz="4800" dirty="0">
              <a:solidFill>
                <a:schemeClr val="accent2">
                  <a:lumMod val="7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err="1" smtClean="0"/>
              <a:t>Munajaat</a:t>
            </a:r>
            <a:r>
              <a:rPr lang="en-GB" dirty="0" smtClean="0"/>
              <a:t> Al-</a:t>
            </a:r>
            <a:r>
              <a:rPr lang="en-GB" dirty="0" err="1" smtClean="0"/>
              <a:t>Muttii’in</a:t>
            </a:r>
            <a:endParaRPr lang="en-GB" dirty="0"/>
          </a:p>
        </p:txBody>
      </p:sp>
      <p:sp>
        <p:nvSpPr>
          <p:cNvPr id="5" name="Title 1"/>
          <p:cNvSpPr>
            <a:spLocks noGrp="1"/>
          </p:cNvSpPr>
          <p:nvPr>
            <p:ph idx="1"/>
          </p:nvPr>
        </p:nvSpPr>
        <p:spPr>
          <a:solidFill>
            <a:schemeClr val="accent1">
              <a:lumMod val="40000"/>
              <a:lumOff val="60000"/>
            </a:schemeClr>
          </a:solidFill>
          <a:ln>
            <a:solidFill>
              <a:schemeClr val="accent2">
                <a:lumMod val="75000"/>
              </a:schemeClr>
            </a:solidFill>
          </a:ln>
        </p:spPr>
        <p:txBody>
          <a:bodyPr>
            <a:noAutofit/>
          </a:bodyPr>
          <a:lstStyle/>
          <a:p>
            <a:r>
              <a:rPr lang="en-GB" sz="1800" b="1" dirty="0" smtClean="0">
                <a:solidFill>
                  <a:schemeClr val="accent2">
                    <a:lumMod val="75000"/>
                  </a:schemeClr>
                </a:solidFill>
              </a:rPr>
              <a:t>O Allah Please inspire us to obey YOU…..</a:t>
            </a:r>
            <a:br>
              <a:rPr lang="en-GB" sz="1800" b="1" dirty="0" smtClean="0">
                <a:solidFill>
                  <a:schemeClr val="accent2">
                    <a:lumMod val="75000"/>
                  </a:schemeClr>
                </a:solidFill>
              </a:rPr>
            </a:br>
            <a:r>
              <a:rPr lang="en-GB" sz="1800" b="1" dirty="0" smtClean="0">
                <a:solidFill>
                  <a:schemeClr val="accent2">
                    <a:lumMod val="75000"/>
                  </a:schemeClr>
                </a:solidFill>
              </a:rPr>
              <a:t>Allah </a:t>
            </a:r>
            <a:r>
              <a:rPr lang="en-GB" sz="1800" b="1" dirty="0" err="1" smtClean="0">
                <a:solidFill>
                  <a:schemeClr val="accent2">
                    <a:lumMod val="75000"/>
                  </a:schemeClr>
                </a:solidFill>
              </a:rPr>
              <a:t>swt</a:t>
            </a:r>
            <a:r>
              <a:rPr lang="en-GB" sz="1800" b="1" dirty="0" smtClean="0">
                <a:solidFill>
                  <a:schemeClr val="accent2">
                    <a:lumMod val="75000"/>
                  </a:schemeClr>
                </a:solidFill>
              </a:rPr>
              <a:t> has shown us in the holy Quran in </a:t>
            </a:r>
            <a:r>
              <a:rPr lang="en-GB" sz="1800" b="1" dirty="0" err="1" smtClean="0">
                <a:solidFill>
                  <a:schemeClr val="accent2">
                    <a:lumMod val="75000"/>
                  </a:schemeClr>
                </a:solidFill>
              </a:rPr>
              <a:t>suratu</a:t>
            </a:r>
            <a:r>
              <a:rPr lang="en-GB" sz="1800" b="1" dirty="0" smtClean="0">
                <a:solidFill>
                  <a:schemeClr val="accent2">
                    <a:lumMod val="75000"/>
                  </a:schemeClr>
                </a:solidFill>
              </a:rPr>
              <a:t>-Shams</a:t>
            </a:r>
            <a:br>
              <a:rPr lang="en-GB" sz="1800" b="1" dirty="0" smtClean="0">
                <a:solidFill>
                  <a:schemeClr val="accent2">
                    <a:lumMod val="75000"/>
                  </a:schemeClr>
                </a:solidFill>
              </a:rPr>
            </a:br>
            <a:r>
              <a:rPr lang="en-GB" sz="1800" b="1" dirty="0" smtClean="0">
                <a:solidFill>
                  <a:schemeClr val="accent2">
                    <a:lumMod val="75000"/>
                  </a:schemeClr>
                </a:solidFill>
              </a:rPr>
              <a:t>“ </a:t>
            </a:r>
            <a:r>
              <a:rPr lang="en-GB" sz="1800" b="1" dirty="0" err="1" smtClean="0">
                <a:solidFill>
                  <a:schemeClr val="accent2">
                    <a:lumMod val="75000"/>
                  </a:schemeClr>
                </a:solidFill>
              </a:rPr>
              <a:t>Wa</a:t>
            </a:r>
            <a:r>
              <a:rPr lang="en-GB" sz="1800" b="1" dirty="0" smtClean="0">
                <a:solidFill>
                  <a:schemeClr val="accent2">
                    <a:lumMod val="75000"/>
                  </a:schemeClr>
                </a:solidFill>
              </a:rPr>
              <a:t> </a:t>
            </a:r>
            <a:r>
              <a:rPr lang="en-GB" sz="1800" b="1" dirty="0" err="1" smtClean="0">
                <a:solidFill>
                  <a:schemeClr val="accent2">
                    <a:lumMod val="75000"/>
                  </a:schemeClr>
                </a:solidFill>
              </a:rPr>
              <a:t>Nafsinw</a:t>
            </a:r>
            <a:r>
              <a:rPr lang="en-GB" sz="1800" b="1" dirty="0" smtClean="0">
                <a:solidFill>
                  <a:schemeClr val="accent2">
                    <a:lumMod val="75000"/>
                  </a:schemeClr>
                </a:solidFill>
              </a:rPr>
              <a:t>’ </a:t>
            </a:r>
            <a:r>
              <a:rPr lang="en-GB" sz="1800" b="1" dirty="0" err="1" smtClean="0">
                <a:solidFill>
                  <a:schemeClr val="accent2">
                    <a:lumMod val="75000"/>
                  </a:schemeClr>
                </a:solidFill>
              </a:rPr>
              <a:t>Wa</a:t>
            </a:r>
            <a:r>
              <a:rPr lang="en-GB" sz="1800" b="1" dirty="0" smtClean="0">
                <a:solidFill>
                  <a:schemeClr val="accent2">
                    <a:lumMod val="75000"/>
                  </a:schemeClr>
                </a:solidFill>
              </a:rPr>
              <a:t> </a:t>
            </a:r>
            <a:r>
              <a:rPr lang="en-GB" sz="1800" b="1" dirty="0" err="1" smtClean="0">
                <a:solidFill>
                  <a:schemeClr val="accent2">
                    <a:lumMod val="75000"/>
                  </a:schemeClr>
                </a:solidFill>
              </a:rPr>
              <a:t>maa</a:t>
            </a:r>
            <a:r>
              <a:rPr lang="en-GB" sz="1800" b="1" dirty="0" smtClean="0">
                <a:solidFill>
                  <a:schemeClr val="accent2">
                    <a:lumMod val="75000"/>
                  </a:schemeClr>
                </a:solidFill>
              </a:rPr>
              <a:t> </a:t>
            </a:r>
            <a:r>
              <a:rPr lang="en-GB" sz="1800" b="1" dirty="0" err="1" smtClean="0">
                <a:solidFill>
                  <a:schemeClr val="accent2">
                    <a:lumMod val="75000"/>
                  </a:schemeClr>
                </a:solidFill>
              </a:rPr>
              <a:t>Sawwaha</a:t>
            </a:r>
            <a:r>
              <a:rPr lang="en-GB" sz="1800" b="1" dirty="0" smtClean="0">
                <a:solidFill>
                  <a:schemeClr val="accent2">
                    <a:lumMod val="75000"/>
                  </a:schemeClr>
                </a:solidFill>
              </a:rPr>
              <a:t>”</a:t>
            </a:r>
            <a:br>
              <a:rPr lang="en-GB" sz="1800" b="1" dirty="0" smtClean="0">
                <a:solidFill>
                  <a:schemeClr val="accent2">
                    <a:lumMod val="75000"/>
                  </a:schemeClr>
                </a:solidFill>
              </a:rPr>
            </a:br>
            <a:r>
              <a:rPr lang="en-GB" sz="1800" b="1" dirty="0" smtClean="0">
                <a:solidFill>
                  <a:schemeClr val="accent2">
                    <a:lumMod val="75000"/>
                  </a:schemeClr>
                </a:solidFill>
              </a:rPr>
              <a:t>Allah has inspired us to do good and keep away from bad, evil.</a:t>
            </a:r>
            <a:br>
              <a:rPr lang="en-GB" sz="1800" b="1" dirty="0" smtClean="0">
                <a:solidFill>
                  <a:schemeClr val="accent2">
                    <a:lumMod val="75000"/>
                  </a:schemeClr>
                </a:solidFill>
              </a:rPr>
            </a:br>
            <a:r>
              <a:rPr lang="en-GB" sz="1800" b="1" dirty="0" smtClean="0">
                <a:solidFill>
                  <a:schemeClr val="accent2">
                    <a:lumMod val="75000"/>
                  </a:schemeClr>
                </a:solidFill>
              </a:rPr>
              <a:t>We ask Allah to inspire us to His ways. The best ways of obeying Him.</a:t>
            </a:r>
          </a:p>
          <a:p>
            <a:r>
              <a:rPr lang="en-GB" sz="1800" b="1" dirty="0" smtClean="0">
                <a:solidFill>
                  <a:schemeClr val="accent2">
                    <a:lumMod val="75000"/>
                  </a:schemeClr>
                </a:solidFill>
              </a:rPr>
              <a:t>There are many ways to be on the right path, like prayers, fasting, going for hajj.. There are times we desire to serve our community, and many other examples can be derived.</a:t>
            </a:r>
          </a:p>
          <a:p>
            <a:r>
              <a:rPr lang="en-GB" sz="1800" b="1" dirty="0" smtClean="0">
                <a:solidFill>
                  <a:schemeClr val="accent2">
                    <a:lumMod val="75000"/>
                  </a:schemeClr>
                </a:solidFill>
              </a:rPr>
              <a:t>Allah </a:t>
            </a:r>
            <a:r>
              <a:rPr lang="en-GB" sz="1800" b="1" dirty="0" err="1" smtClean="0">
                <a:solidFill>
                  <a:schemeClr val="accent2">
                    <a:lumMod val="75000"/>
                  </a:schemeClr>
                </a:solidFill>
              </a:rPr>
              <a:t>swt</a:t>
            </a:r>
            <a:r>
              <a:rPr lang="en-GB" sz="1800" b="1" dirty="0" smtClean="0">
                <a:solidFill>
                  <a:schemeClr val="accent2">
                    <a:lumMod val="75000"/>
                  </a:schemeClr>
                </a:solidFill>
              </a:rPr>
              <a:t> is the Absolute Truth and therefore, we beseech Him to inspire us to do what is best. Initially we struggle to do what is good and what is bad, it looks complex but gradually, we learn to understand the best of deeds. This is a desire for a believer.</a:t>
            </a:r>
          </a:p>
          <a:p>
            <a:r>
              <a:rPr lang="en-GB" sz="1800" b="1" dirty="0" smtClean="0">
                <a:solidFill>
                  <a:schemeClr val="accent2">
                    <a:lumMod val="75000"/>
                  </a:schemeClr>
                </a:solidFill>
              </a:rPr>
              <a:t>What are the most productive things to do for the sake and pleasure of Allah </a:t>
            </a:r>
            <a:r>
              <a:rPr lang="en-GB" sz="1800" b="1" dirty="0" err="1" smtClean="0">
                <a:solidFill>
                  <a:schemeClr val="accent2">
                    <a:lumMod val="75000"/>
                  </a:schemeClr>
                </a:solidFill>
              </a:rPr>
              <a:t>swt</a:t>
            </a:r>
            <a:r>
              <a:rPr lang="en-GB" sz="1800" b="1" dirty="0" smtClean="0">
                <a:solidFill>
                  <a:schemeClr val="accent2">
                    <a:lumMod val="75000"/>
                  </a:schemeClr>
                </a:solidFill>
              </a:rPr>
              <a:t>.</a:t>
            </a:r>
            <a:br>
              <a:rPr lang="en-GB" sz="1800" b="1" dirty="0" smtClean="0">
                <a:solidFill>
                  <a:schemeClr val="accent2">
                    <a:lumMod val="75000"/>
                  </a:schemeClr>
                </a:solidFill>
              </a:rPr>
            </a:br>
            <a:r>
              <a:rPr lang="en-GB" sz="2000" b="0" dirty="0" smtClean="0">
                <a:solidFill>
                  <a:schemeClr val="accent2">
                    <a:lumMod val="75000"/>
                  </a:schemeClr>
                </a:solidFill>
              </a:rPr>
              <a:t/>
            </a:r>
            <a:br>
              <a:rPr lang="en-GB" sz="2000" b="0" dirty="0" smtClean="0">
                <a:solidFill>
                  <a:schemeClr val="accent2">
                    <a:lumMod val="75000"/>
                  </a:schemeClr>
                </a:solidFill>
              </a:rPr>
            </a:br>
            <a:r>
              <a:rPr lang="en-GB" sz="2000" b="0" dirty="0" smtClean="0">
                <a:solidFill>
                  <a:schemeClr val="accent2">
                    <a:lumMod val="75000"/>
                  </a:schemeClr>
                </a:solidFill>
              </a:rPr>
              <a:t/>
            </a:r>
            <a:br>
              <a:rPr lang="en-GB" sz="2000" b="0" dirty="0" smtClean="0">
                <a:solidFill>
                  <a:schemeClr val="accent2">
                    <a:lumMod val="75000"/>
                  </a:schemeClr>
                </a:solidFill>
              </a:rPr>
            </a:br>
            <a:endParaRPr lang="en-GB" sz="2000" b="0" dirty="0">
              <a:solidFill>
                <a:schemeClr val="accent2">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268760"/>
            <a:ext cx="7772400" cy="1325705"/>
          </a:xfrm>
        </p:spPr>
        <p:txBody>
          <a:bodyPr>
            <a:normAutofit/>
          </a:bodyPr>
          <a:lstStyle/>
          <a:p>
            <a:pPr algn="ctr"/>
            <a:r>
              <a:rPr lang="en-GB" sz="2400" dirty="0" smtClean="0"/>
              <a:t>In addition to obeying Allah </a:t>
            </a:r>
            <a:r>
              <a:rPr lang="en-GB" sz="2400" dirty="0" err="1" smtClean="0"/>
              <a:t>swt</a:t>
            </a:r>
            <a:r>
              <a:rPr lang="en-GB" sz="2400" dirty="0" smtClean="0"/>
              <a:t>, we beseech Him to guide us to be protected from evil deeds. For also asking for courage, and understanding Him.</a:t>
            </a:r>
            <a:endParaRPr lang="en-GB" sz="2400" dirty="0"/>
          </a:p>
        </p:txBody>
      </p:sp>
      <p:sp>
        <p:nvSpPr>
          <p:cNvPr id="3" name="Subtitle 2"/>
          <p:cNvSpPr>
            <a:spLocks noGrp="1"/>
          </p:cNvSpPr>
          <p:nvPr>
            <p:ph type="subTitle" idx="1"/>
          </p:nvPr>
        </p:nvSpPr>
        <p:spPr>
          <a:xfrm>
            <a:off x="685800" y="1052736"/>
            <a:ext cx="7772400" cy="3758575"/>
          </a:xfrm>
          <a:ln>
            <a:solidFill>
              <a:schemeClr val="accent2">
                <a:lumMod val="75000"/>
              </a:schemeClr>
            </a:solidFill>
          </a:ln>
          <a:effectLst>
            <a:glow rad="63500">
              <a:schemeClr val="accent2">
                <a:satMod val="175000"/>
                <a:alpha val="40000"/>
              </a:schemeClr>
            </a:glow>
          </a:effectLst>
        </p:spPr>
        <p:txBody>
          <a:bodyPr/>
          <a:lstStyle/>
          <a:p>
            <a:pPr algn="ctr"/>
            <a:r>
              <a:rPr lang="en-GB" sz="3200" b="1" dirty="0" smtClean="0">
                <a:solidFill>
                  <a:schemeClr val="accent2">
                    <a:lumMod val="75000"/>
                  </a:schemeClr>
                </a:solidFill>
              </a:rPr>
              <a:t>Key Points from the </a:t>
            </a:r>
            <a:r>
              <a:rPr lang="en-GB" sz="3200" b="1" dirty="0" err="1" smtClean="0">
                <a:solidFill>
                  <a:schemeClr val="accent2">
                    <a:lumMod val="75000"/>
                  </a:schemeClr>
                </a:solidFill>
              </a:rPr>
              <a:t>Munajaat</a:t>
            </a:r>
            <a:endParaRPr lang="en-GB" sz="3200" b="1" dirty="0" smtClean="0">
              <a:solidFill>
                <a:schemeClr val="accent2">
                  <a:lumMod val="75000"/>
                </a:schemeClr>
              </a:solidFill>
            </a:endParaRPr>
          </a:p>
          <a:p>
            <a:pPr algn="ctr"/>
            <a:endParaRPr lang="en-GB" sz="3200" b="1" dirty="0" smtClean="0">
              <a:solidFill>
                <a:schemeClr val="accent2">
                  <a:lumMod val="75000"/>
                </a:schemeClr>
              </a:solidFill>
            </a:endParaRPr>
          </a:p>
          <a:p>
            <a:pPr algn="ctr"/>
            <a:endParaRPr lang="en-GB" sz="3200" b="1" dirty="0" smtClean="0">
              <a:solidFill>
                <a:schemeClr val="accent2">
                  <a:lumMod val="75000"/>
                </a:schemeClr>
              </a:solidFill>
            </a:endParaRPr>
          </a:p>
          <a:p>
            <a:endParaRPr lang="en-GB" dirty="0" smtClean="0"/>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GB" sz="1800" b="1" dirty="0" smtClean="0"/>
              <a:t>We want to attain your pleasure by avoiding evil deeds and performing good deeds.</a:t>
            </a:r>
          </a:p>
          <a:p>
            <a:r>
              <a:rPr lang="en-GB" sz="1800" b="1" dirty="0" smtClean="0"/>
              <a:t>Pleasure of Allah is success. </a:t>
            </a:r>
          </a:p>
          <a:p>
            <a:r>
              <a:rPr lang="en-GB" sz="1800" b="1" dirty="0" smtClean="0"/>
              <a:t>Similarly, to please a teacher, a student has to do good in his/her studies. In the same manner, to attain Allah’s </a:t>
            </a:r>
            <a:r>
              <a:rPr lang="en-GB" sz="1800" b="1" dirty="0" err="1" smtClean="0"/>
              <a:t>Redha</a:t>
            </a:r>
            <a:r>
              <a:rPr lang="en-GB" sz="1800" b="1" dirty="0" smtClean="0"/>
              <a:t>, is to </a:t>
            </a:r>
            <a:r>
              <a:rPr lang="en-GB" sz="1800" b="1" dirty="0" err="1" smtClean="0"/>
              <a:t>fulfill</a:t>
            </a:r>
            <a:r>
              <a:rPr lang="en-GB" sz="1800" b="1" dirty="0" smtClean="0"/>
              <a:t> all His orders and reach His pleasure.</a:t>
            </a:r>
          </a:p>
          <a:p>
            <a:r>
              <a:rPr lang="en-GB" sz="1800" b="1" dirty="0" smtClean="0"/>
              <a:t>Enable us to settle in the middle of the gardens. What does it mean?</a:t>
            </a:r>
          </a:p>
          <a:p>
            <a:r>
              <a:rPr lang="en-GB" sz="1800" b="1" dirty="0" smtClean="0"/>
              <a:t>Middle of the garden : Means to have peace of mind to go inside and not be at the boundaries of the gardens, that is quite risky. We need to aim higher and be inside the gardens and enjoy the safety and protection.</a:t>
            </a:r>
          </a:p>
          <a:p>
            <a:r>
              <a:rPr lang="en-GB" sz="1800" b="1" dirty="0" smtClean="0"/>
              <a:t>We should never say, O Allah, please let me </a:t>
            </a:r>
            <a:r>
              <a:rPr lang="en-GB" sz="1800" b="1" dirty="0" err="1" smtClean="0"/>
              <a:t>atleast</a:t>
            </a:r>
            <a:r>
              <a:rPr lang="en-GB" sz="1800" b="1" dirty="0" smtClean="0"/>
              <a:t> be at the boundary of the heaven, that is quite risky and lowest level of heaven. (like being just next to the door of the heaven) Why not enjoy the highest level of paradise. Central doesn’t mean, not very high, but it means, very far from the entrance of the heavens. Imagine heaven as a circle, the central position can be the axis and also the highest rank of being in </a:t>
            </a:r>
            <a:r>
              <a:rPr lang="en-GB" sz="1800" b="1" dirty="0" err="1" smtClean="0"/>
              <a:t>jannah</a:t>
            </a:r>
            <a:r>
              <a:rPr lang="en-GB" sz="1800" b="1" dirty="0" smtClean="0"/>
              <a:t>. This is how we can secure our place / residence in heaven.</a:t>
            </a:r>
          </a:p>
          <a:p>
            <a:endParaRPr lang="en-GB" sz="1800" b="1" dirty="0" smtClean="0"/>
          </a:p>
          <a:p>
            <a:endParaRPr lang="en-GB" dirty="0"/>
          </a:p>
        </p:txBody>
      </p:sp>
      <p:sp>
        <p:nvSpPr>
          <p:cNvPr id="3" name="Title 2"/>
          <p:cNvSpPr>
            <a:spLocks noGrp="1"/>
          </p:cNvSpPr>
          <p:nvPr>
            <p:ph type="title"/>
          </p:nvPr>
        </p:nvSpPr>
        <p:spPr>
          <a:solidFill>
            <a:schemeClr val="accent2">
              <a:lumMod val="75000"/>
            </a:schemeClr>
          </a:solidFill>
          <a:ln>
            <a:solidFill>
              <a:schemeClr val="accent2"/>
            </a:solidFill>
          </a:ln>
        </p:spPr>
        <p:txBody>
          <a:bodyPr>
            <a:normAutofit/>
          </a:bodyPr>
          <a:lstStyle/>
          <a:p>
            <a:pPr algn="ctr"/>
            <a:r>
              <a:rPr lang="en-GB" sz="2000" dirty="0" smtClean="0">
                <a:solidFill>
                  <a:schemeClr val="tx1"/>
                </a:solidFill>
              </a:rPr>
              <a:t>O Allah please make it easy for us to reach </a:t>
            </a:r>
            <a:r>
              <a:rPr lang="en-GB" sz="2000" dirty="0" err="1" smtClean="0">
                <a:solidFill>
                  <a:schemeClr val="tx1"/>
                </a:solidFill>
              </a:rPr>
              <a:t>bulugh</a:t>
            </a:r>
            <a:r>
              <a:rPr lang="en-GB" sz="2000" dirty="0" smtClean="0">
                <a:solidFill>
                  <a:schemeClr val="tx1"/>
                </a:solidFill>
              </a:rPr>
              <a:t>, please make it possible for us to reach what we wish, seek and in our pursuits.</a:t>
            </a:r>
            <a:endParaRPr lang="en-GB" sz="2000"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ln>
            <a:solidFill>
              <a:schemeClr val="accent2"/>
            </a:solidFill>
          </a:ln>
        </p:spPr>
        <p:txBody>
          <a:bodyPr>
            <a:normAutofit lnSpcReduction="10000"/>
          </a:bodyPr>
          <a:lstStyle/>
          <a:p>
            <a:r>
              <a:rPr lang="en-GB" sz="1800" b="1" dirty="0" smtClean="0"/>
              <a:t>What we need in the </a:t>
            </a:r>
            <a:r>
              <a:rPr lang="en-GB" sz="1800" b="1" dirty="0" err="1" smtClean="0"/>
              <a:t>dunya</a:t>
            </a:r>
            <a:r>
              <a:rPr lang="en-GB" sz="1800" b="1" dirty="0" smtClean="0"/>
              <a:t> is a very clear vision, good </a:t>
            </a:r>
            <a:r>
              <a:rPr lang="en-GB" sz="1800" b="1" dirty="0" err="1" smtClean="0"/>
              <a:t>uderstanding</a:t>
            </a:r>
            <a:r>
              <a:rPr lang="en-GB" sz="1800" b="1" dirty="0" smtClean="0"/>
              <a:t> in this world.  We shouldn’t have any doubt on the path to Allah </a:t>
            </a:r>
            <a:r>
              <a:rPr lang="en-GB" sz="1800" b="1" dirty="0" err="1" smtClean="0"/>
              <a:t>swt</a:t>
            </a:r>
            <a:r>
              <a:rPr lang="en-GB" sz="1800" b="1" dirty="0" smtClean="0"/>
              <a:t>.</a:t>
            </a:r>
          </a:p>
          <a:p>
            <a:r>
              <a:rPr lang="en-GB" sz="1800" b="1" dirty="0" smtClean="0"/>
              <a:t>We shouldn’t have any ‘</a:t>
            </a:r>
            <a:r>
              <a:rPr lang="en-GB" sz="1800" b="1" dirty="0" err="1" smtClean="0"/>
              <a:t>Rayb</a:t>
            </a:r>
            <a:r>
              <a:rPr lang="en-GB" sz="1800" b="1" dirty="0" smtClean="0"/>
              <a:t>’ towards the Godly path. If we ought to obey the great scholars (</a:t>
            </a:r>
            <a:r>
              <a:rPr lang="en-GB" sz="1800" b="1" dirty="0" err="1" smtClean="0"/>
              <a:t>marjaes</a:t>
            </a:r>
            <a:r>
              <a:rPr lang="en-GB" sz="1800" b="1" dirty="0" smtClean="0"/>
              <a:t>) Jurists, then we need to put our faith in them.</a:t>
            </a:r>
          </a:p>
          <a:p>
            <a:r>
              <a:rPr lang="en-GB" sz="1800" b="1" dirty="0" smtClean="0"/>
              <a:t>O Allah please </a:t>
            </a:r>
            <a:r>
              <a:rPr lang="en-GB" sz="1800" b="1" dirty="0" err="1" smtClean="0"/>
              <a:t>dispell</a:t>
            </a:r>
            <a:r>
              <a:rPr lang="en-GB" sz="1800" b="1" dirty="0" smtClean="0"/>
              <a:t> from our insights the clouds of doubts. A beautiful statement made by the holy Imam as </a:t>
            </a:r>
          </a:p>
          <a:p>
            <a:r>
              <a:rPr lang="en-GB" sz="1800" b="1" dirty="0" smtClean="0"/>
              <a:t>Clouds somehow darken and it looks foggy, but we beseech in Allah to see the truth as it is.</a:t>
            </a:r>
          </a:p>
          <a:p>
            <a:r>
              <a:rPr lang="en-GB" sz="1800" b="1" dirty="0" smtClean="0"/>
              <a:t>O Allah, Please uncover from our hearts the veils of doubts, sins and mistakes that create a big veil for us to ascertain the truth of Allah </a:t>
            </a:r>
            <a:r>
              <a:rPr lang="en-GB" sz="1800" b="1" dirty="0" err="1" smtClean="0"/>
              <a:t>swt</a:t>
            </a:r>
            <a:r>
              <a:rPr lang="en-GB" sz="1800" b="1" dirty="0" smtClean="0"/>
              <a:t>.</a:t>
            </a:r>
          </a:p>
          <a:p>
            <a:r>
              <a:rPr lang="en-GB" sz="1800" b="1" dirty="0" smtClean="0"/>
              <a:t>The worst thing is to not be able to understand the truth and gradually we loose the path, the vision and realities of life.</a:t>
            </a:r>
          </a:p>
          <a:p>
            <a:r>
              <a:rPr lang="en-GB" sz="1800" b="1" dirty="0" smtClean="0"/>
              <a:t>It is indeed great striving to unlock and uncover the veils and wrappings from my heart.</a:t>
            </a:r>
          </a:p>
          <a:p>
            <a:endParaRPr lang="en-GB" sz="1800" b="1" dirty="0" smtClean="0"/>
          </a:p>
          <a:p>
            <a:endParaRPr lang="en-GB" dirty="0"/>
          </a:p>
        </p:txBody>
      </p:sp>
      <p:sp>
        <p:nvSpPr>
          <p:cNvPr id="3" name="Title 2"/>
          <p:cNvSpPr>
            <a:spLocks noGrp="1"/>
          </p:cNvSpPr>
          <p:nvPr>
            <p:ph type="title"/>
          </p:nvPr>
        </p:nvSpPr>
        <p:spPr>
          <a:solidFill>
            <a:schemeClr val="accent2">
              <a:lumMod val="60000"/>
              <a:lumOff val="40000"/>
            </a:schemeClr>
          </a:solidFill>
        </p:spPr>
        <p:txBody>
          <a:bodyPr/>
          <a:lstStyle/>
          <a:p>
            <a:pPr algn="ctr"/>
            <a:r>
              <a:rPr lang="en-GB" dirty="0" smtClean="0">
                <a:effectLst/>
                <a:latin typeface="Algerian" pitchFamily="82" charset="0"/>
              </a:rPr>
              <a:t>About the </a:t>
            </a:r>
            <a:r>
              <a:rPr lang="en-GB" dirty="0" err="1" smtClean="0">
                <a:effectLst/>
                <a:latin typeface="Algerian" pitchFamily="82" charset="0"/>
              </a:rPr>
              <a:t>Dunya</a:t>
            </a:r>
            <a:endParaRPr lang="en-GB" dirty="0">
              <a:effectLst/>
              <a:latin typeface="Algerian" pitchFamily="82"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solidFill>
            <a:schemeClr val="accent1">
              <a:lumMod val="60000"/>
              <a:lumOff val="40000"/>
            </a:schemeClr>
          </a:solidFill>
        </p:spPr>
        <p:txBody>
          <a:bodyPr>
            <a:normAutofit/>
          </a:bodyPr>
          <a:lstStyle/>
          <a:p>
            <a:r>
              <a:rPr lang="en-GB" sz="1800" b="1" dirty="0" smtClean="0"/>
              <a:t>O Allah, please remove any inclinations from our hearts, minds and not be from those who follow the falsehood (</a:t>
            </a:r>
            <a:r>
              <a:rPr lang="en-GB" sz="1800" b="1" dirty="0" err="1" smtClean="0"/>
              <a:t>batil</a:t>
            </a:r>
            <a:r>
              <a:rPr lang="en-GB" sz="1800" b="1" dirty="0" smtClean="0"/>
              <a:t>). Even at times, we get inclined to do </a:t>
            </a:r>
            <a:r>
              <a:rPr lang="en-GB" sz="1800" b="1" dirty="0" err="1" smtClean="0"/>
              <a:t>batil</a:t>
            </a:r>
            <a:r>
              <a:rPr lang="en-GB" sz="1800" b="1" dirty="0" smtClean="0"/>
              <a:t>. Even the slightest inclination is very risky and dangerous.</a:t>
            </a:r>
          </a:p>
          <a:p>
            <a:r>
              <a:rPr lang="en-GB" sz="1800" b="1" dirty="0" smtClean="0"/>
              <a:t>So we seek from Allah </a:t>
            </a:r>
            <a:r>
              <a:rPr lang="en-GB" sz="1800" b="1" dirty="0" err="1" smtClean="0"/>
              <a:t>swt</a:t>
            </a:r>
            <a:r>
              <a:rPr lang="en-GB" sz="1800" b="1" dirty="0" smtClean="0"/>
              <a:t> to keep us away from the evil temptations and attractions. If we are careless even for a moment, we would stray.</a:t>
            </a:r>
          </a:p>
          <a:p>
            <a:endParaRPr lang="en-GB" sz="1800" b="1" dirty="0" smtClean="0"/>
          </a:p>
          <a:p>
            <a:r>
              <a:rPr lang="en-GB" sz="1800" b="1" dirty="0" smtClean="0"/>
              <a:t>To settle, establish the truth in our secret realities. Both internal and external visions – no desire in any falsehood in our hearts.</a:t>
            </a:r>
          </a:p>
          <a:p>
            <a:r>
              <a:rPr lang="en-GB" sz="1800" b="1" dirty="0" smtClean="0"/>
              <a:t>Why we don’t want to have doubts? Why do we pray for this plea?</a:t>
            </a:r>
          </a:p>
          <a:p>
            <a:r>
              <a:rPr lang="en-GB" sz="1800" b="1" dirty="0" smtClean="0"/>
              <a:t>Because doubts and suspicions, these are the fertilizers of </a:t>
            </a:r>
            <a:r>
              <a:rPr lang="en-GB" sz="1800" b="1" dirty="0" err="1" smtClean="0"/>
              <a:t>fitna</a:t>
            </a:r>
            <a:r>
              <a:rPr lang="en-GB" sz="1800" b="1" dirty="0" smtClean="0"/>
              <a:t>, a clouded condition (not aware of what is good and what is bad) and be trapped in this condition. </a:t>
            </a:r>
          </a:p>
          <a:p>
            <a:r>
              <a:rPr lang="en-GB" sz="1800" b="1" dirty="0" smtClean="0"/>
              <a:t>For a believer, this is a very important ingredient. </a:t>
            </a:r>
            <a:endParaRPr lang="en-GB" sz="1800" b="1" dirty="0"/>
          </a:p>
        </p:txBody>
      </p:sp>
      <p:sp>
        <p:nvSpPr>
          <p:cNvPr id="3" name="Title 2"/>
          <p:cNvSpPr>
            <a:spLocks noGrp="1"/>
          </p:cNvSpPr>
          <p:nvPr>
            <p:ph type="title"/>
          </p:nvPr>
        </p:nvSpPr>
        <p:spPr>
          <a:solidFill>
            <a:schemeClr val="bg2"/>
          </a:solidFill>
          <a:ln>
            <a:solidFill>
              <a:schemeClr val="accent2"/>
            </a:solidFill>
          </a:ln>
        </p:spPr>
        <p:txBody>
          <a:bodyPr>
            <a:normAutofit fontScale="90000"/>
          </a:bodyPr>
          <a:lstStyle/>
          <a:p>
            <a:pPr algn="ctr"/>
            <a:r>
              <a:rPr lang="en-GB" dirty="0" smtClean="0">
                <a:solidFill>
                  <a:schemeClr val="accent2">
                    <a:lumMod val="75000"/>
                  </a:schemeClr>
                </a:solidFill>
              </a:rPr>
              <a:t>Keep us away from any evil inclinations</a:t>
            </a:r>
            <a:endParaRPr lang="en-GB" dirty="0">
              <a:solidFill>
                <a:schemeClr val="accent2">
                  <a:lumMod val="7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GB" sz="1800" b="1" dirty="0" smtClean="0"/>
              <a:t>In logic, we have the stages of </a:t>
            </a:r>
            <a:r>
              <a:rPr lang="en-GB" sz="1800" b="1" dirty="0" err="1" smtClean="0"/>
              <a:t>shak</a:t>
            </a:r>
            <a:r>
              <a:rPr lang="en-GB" sz="1800" b="1" dirty="0" smtClean="0"/>
              <a:t>, </a:t>
            </a:r>
            <a:r>
              <a:rPr lang="en-GB" sz="1800" b="1" dirty="0" err="1" smtClean="0"/>
              <a:t>wahm</a:t>
            </a:r>
            <a:r>
              <a:rPr lang="en-GB" sz="1800" b="1" dirty="0" smtClean="0"/>
              <a:t>, </a:t>
            </a:r>
            <a:r>
              <a:rPr lang="en-GB" sz="1800" b="1" dirty="0" err="1" smtClean="0"/>
              <a:t>dhan</a:t>
            </a:r>
            <a:r>
              <a:rPr lang="en-GB" sz="1800" b="1" dirty="0" smtClean="0"/>
              <a:t>, </a:t>
            </a:r>
            <a:r>
              <a:rPr lang="en-GB" sz="1800" b="1" dirty="0" err="1" smtClean="0"/>
              <a:t>yaqeen</a:t>
            </a:r>
            <a:r>
              <a:rPr lang="en-GB" sz="1800" b="1" dirty="0" smtClean="0"/>
              <a:t>, </a:t>
            </a:r>
            <a:r>
              <a:rPr lang="en-GB" sz="1800" b="1" dirty="0" err="1" smtClean="0"/>
              <a:t>Itmi’naan</a:t>
            </a:r>
            <a:endParaRPr lang="en-GB" sz="1800" b="1" dirty="0" smtClean="0"/>
          </a:p>
          <a:p>
            <a:r>
              <a:rPr lang="en-GB" sz="1800" b="1" dirty="0" smtClean="0"/>
              <a:t>And these distinctions between </a:t>
            </a:r>
            <a:r>
              <a:rPr lang="en-GB" sz="1800" b="1" dirty="0" err="1" smtClean="0"/>
              <a:t>shak</a:t>
            </a:r>
            <a:r>
              <a:rPr lang="en-GB" sz="1800" b="1" dirty="0" smtClean="0"/>
              <a:t> and </a:t>
            </a:r>
            <a:r>
              <a:rPr lang="en-GB" sz="1800" b="1" dirty="0" err="1" smtClean="0"/>
              <a:t>dhan</a:t>
            </a:r>
            <a:r>
              <a:rPr lang="en-GB" sz="1800" b="1" dirty="0" smtClean="0"/>
              <a:t> in logic. But we want to have certainty, feeling safe </a:t>
            </a:r>
            <a:r>
              <a:rPr lang="en-GB" sz="1800" b="1" dirty="0" err="1" smtClean="0"/>
              <a:t>Itmi’naan</a:t>
            </a:r>
            <a:r>
              <a:rPr lang="en-GB" sz="1800" b="1" dirty="0" smtClean="0"/>
              <a:t> of the heart towards the path of truth and in obedience to Allah </a:t>
            </a:r>
            <a:r>
              <a:rPr lang="en-GB" sz="1800" b="1" dirty="0" err="1" smtClean="0"/>
              <a:t>swt</a:t>
            </a:r>
            <a:r>
              <a:rPr lang="en-GB" sz="1800" b="1" dirty="0" smtClean="0"/>
              <a:t>.</a:t>
            </a:r>
          </a:p>
          <a:p>
            <a:r>
              <a:rPr lang="en-GB" sz="1800" b="1" dirty="0" smtClean="0"/>
              <a:t>According to a tradition it is said that On the day of judgement we will be asked “ Why did you not practise? And the answer would be “ We didn’t know!” So we will be asked, why didn’t we learn? And we cannot say that we didn’t know.</a:t>
            </a:r>
          </a:p>
          <a:p>
            <a:r>
              <a:rPr lang="en-GB" sz="1800" b="1" dirty="0" smtClean="0"/>
              <a:t>When we have purest of blessings of Allah </a:t>
            </a:r>
            <a:r>
              <a:rPr lang="en-GB" sz="1800" b="1" dirty="0" err="1" smtClean="0"/>
              <a:t>swt</a:t>
            </a:r>
            <a:r>
              <a:rPr lang="en-GB" sz="1800" b="1" dirty="0" smtClean="0"/>
              <a:t> and with doubts we spoil and damage the beauty of all His blessings.</a:t>
            </a:r>
          </a:p>
          <a:p>
            <a:r>
              <a:rPr lang="en-GB" sz="1800" b="1" dirty="0" smtClean="0"/>
              <a:t>The beauties and blessings of Allah </a:t>
            </a:r>
            <a:r>
              <a:rPr lang="en-GB" sz="1800" b="1" dirty="0" err="1" smtClean="0"/>
              <a:t>swt</a:t>
            </a:r>
            <a:r>
              <a:rPr lang="en-GB" sz="1800" b="1" dirty="0" smtClean="0"/>
              <a:t> cannot be spoilt with the doubts and inclinations of our own suspicions and make everything foggy and cloudy with our own wrong understandings.</a:t>
            </a:r>
          </a:p>
          <a:p>
            <a:r>
              <a:rPr lang="en-GB" sz="1800" b="1" dirty="0" smtClean="0"/>
              <a:t>In conclusion, every person enjoys to be inspired by Allah </a:t>
            </a:r>
            <a:r>
              <a:rPr lang="en-GB" sz="1800" b="1" dirty="0" err="1" smtClean="0"/>
              <a:t>swt</a:t>
            </a:r>
            <a:r>
              <a:rPr lang="en-GB" sz="1800" b="1" dirty="0" smtClean="0"/>
              <a:t> and we all can attain good and pure inspirations and preserve our innocence. This can be enhanced with </a:t>
            </a:r>
            <a:r>
              <a:rPr lang="en-GB" sz="1800" b="1" dirty="0" err="1" smtClean="0"/>
              <a:t>dhikr</a:t>
            </a:r>
            <a:r>
              <a:rPr lang="en-GB" sz="1800" b="1" dirty="0" smtClean="0"/>
              <a:t>, good understanding, purity of thoughts and actions.</a:t>
            </a:r>
            <a:endParaRPr lang="en-GB" sz="1800" b="1" dirty="0"/>
          </a:p>
        </p:txBody>
      </p:sp>
      <p:sp>
        <p:nvSpPr>
          <p:cNvPr id="3" name="Title 2"/>
          <p:cNvSpPr>
            <a:spLocks noGrp="1"/>
          </p:cNvSpPr>
          <p:nvPr>
            <p:ph type="title"/>
          </p:nvPr>
        </p:nvSpPr>
        <p:spPr/>
        <p:txBody>
          <a:bodyPr>
            <a:normAutofit/>
          </a:bodyPr>
          <a:lstStyle/>
          <a:p>
            <a:pPr algn="ctr"/>
            <a:r>
              <a:rPr lang="en-GB" sz="3200" dirty="0" smtClean="0">
                <a:solidFill>
                  <a:schemeClr val="accent2">
                    <a:lumMod val="50000"/>
                  </a:schemeClr>
                </a:solidFill>
              </a:rPr>
              <a:t>To avoid </a:t>
            </a:r>
            <a:r>
              <a:rPr lang="en-GB" sz="3200" dirty="0" err="1" smtClean="0">
                <a:solidFill>
                  <a:schemeClr val="accent2">
                    <a:lumMod val="50000"/>
                  </a:schemeClr>
                </a:solidFill>
              </a:rPr>
              <a:t>Shak</a:t>
            </a:r>
            <a:r>
              <a:rPr lang="en-GB" sz="3200" dirty="0" smtClean="0">
                <a:solidFill>
                  <a:schemeClr val="accent2">
                    <a:lumMod val="50000"/>
                  </a:schemeClr>
                </a:solidFill>
              </a:rPr>
              <a:t> and enjoy the feeling of </a:t>
            </a:r>
            <a:r>
              <a:rPr lang="en-GB" sz="3200" dirty="0" err="1" smtClean="0">
                <a:solidFill>
                  <a:schemeClr val="accent2">
                    <a:lumMod val="50000"/>
                  </a:schemeClr>
                </a:solidFill>
              </a:rPr>
              <a:t>Itmi’naan</a:t>
            </a:r>
            <a:r>
              <a:rPr lang="en-GB" sz="3200" dirty="0" smtClean="0">
                <a:solidFill>
                  <a:schemeClr val="accent2">
                    <a:lumMod val="50000"/>
                  </a:schemeClr>
                </a:solidFill>
              </a:rPr>
              <a:t> is very important</a:t>
            </a:r>
            <a:endParaRPr lang="en-GB" sz="3200" dirty="0">
              <a:solidFill>
                <a:schemeClr val="accent2">
                  <a:lumMod val="50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60</TotalTime>
  <Words>872</Words>
  <Application>Microsoft Office PowerPoint</Application>
  <PresentationFormat>On-screen Show (4:3)</PresentationFormat>
  <Paragraphs>40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      THE WHISPERED PRAYERS OF THE OBEDIENT (MUNAJAT AL-MUTT’IIN From the 14 whispered prayers of Imam Zaynul-Abedin a.s By Dr. Mohamed Shomali</vt:lpstr>
      <vt:lpstr>Munajaat Al-Muttii’in</vt:lpstr>
      <vt:lpstr>In addition to obeying Allah swt, we beseech Him to guide us to be protected from evil deeds. For also asking for courage, and understanding Him.</vt:lpstr>
      <vt:lpstr>O Allah please make it easy for us to reach bulugh, please make it possible for us to reach what we wish, seek and in our pursuits.</vt:lpstr>
      <vt:lpstr>About the Dunya</vt:lpstr>
      <vt:lpstr>Keep us away from any evil inclinations</vt:lpstr>
      <vt:lpstr>To avoid Shak and enjoy the feeling of Itmi’naan is very important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WHISPERED PRAYERS OF THE OBEDIENT (MUNAJAT AL-MUTT’IIN</dc:title>
  <dc:creator>nasim</dc:creator>
  <cp:lastModifiedBy>nasim</cp:lastModifiedBy>
  <cp:revision>7</cp:revision>
  <dcterms:created xsi:type="dcterms:W3CDTF">2012-09-11T13:25:06Z</dcterms:created>
  <dcterms:modified xsi:type="dcterms:W3CDTF">2012-09-11T14:25:12Z</dcterms:modified>
</cp:coreProperties>
</file>